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Maven Pro"/>
      <p:regular r:id="rId17"/>
      <p:bold r:id="rId18"/>
    </p:embeddedFont>
    <p:embeddedFont>
      <p:font typeface="Oswald"/>
      <p:regular r:id="rId19"/>
      <p:bold r:id="rId20"/>
    </p:embeddedFont>
    <p:embeddedFont>
      <p:font typeface="Century Gothic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22" Type="http://schemas.openxmlformats.org/officeDocument/2006/relationships/font" Target="fonts/CenturyGothic-bold.fntdata"/><Relationship Id="rId10" Type="http://schemas.openxmlformats.org/officeDocument/2006/relationships/slide" Target="slides/slide5.xml"/><Relationship Id="rId21" Type="http://schemas.openxmlformats.org/officeDocument/2006/relationships/font" Target="fonts/CenturyGothic-regular.fntdata"/><Relationship Id="rId13" Type="http://schemas.openxmlformats.org/officeDocument/2006/relationships/font" Target="fonts/Nunito-regular.fntdata"/><Relationship Id="rId24" Type="http://schemas.openxmlformats.org/officeDocument/2006/relationships/font" Target="fonts/CenturyGothic-boldItalic.fntdata"/><Relationship Id="rId12" Type="http://schemas.openxmlformats.org/officeDocument/2006/relationships/slide" Target="slides/slide7.xml"/><Relationship Id="rId23" Type="http://schemas.openxmlformats.org/officeDocument/2006/relationships/font" Target="fonts/CenturyGothic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MavenPro-regular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55db4ab61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55db4ab61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55db4ab61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a55db4ab61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a55db4ab61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a55db4ab61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561844f2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a561844f2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561844f2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a561844f2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a55db4ab61_0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a55db4ab61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/>
        </p:nvSpPr>
        <p:spPr>
          <a:xfrm>
            <a:off x="1009050" y="0"/>
            <a:ext cx="7125900" cy="50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Instituto Tecnológico y de Estudios Superiores de Monterrey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Campus Puebla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Métodos numéricos en ingeniería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Presentación del Proyecto Parcial 2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Profesor: Adolfo Centeno Tellez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“Equipo 4”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Edgar Cano Cruz A01731282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José Alberto Loranca Tapia A01328448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Estrella de Alhely Hdz Mérida A01174160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Dimani Guadalupe Tlelo Reyes A01731786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Wendy Catherine Bárcenas Rodríguez A01423727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Octubre 2020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78" name="Google Shape;278;p13"/>
          <p:cNvPicPr preferRelativeResize="0"/>
          <p:nvPr/>
        </p:nvPicPr>
        <p:blipFill>
          <a:blip r:embed="rId3">
            <a:alphaModFix amt="81000"/>
          </a:blip>
          <a:stretch>
            <a:fillRect/>
          </a:stretch>
        </p:blipFill>
        <p:spPr>
          <a:xfrm>
            <a:off x="0" y="0"/>
            <a:ext cx="1955975" cy="7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4"/>
          <p:cNvPicPr preferRelativeResize="0"/>
          <p:nvPr/>
        </p:nvPicPr>
        <p:blipFill rotWithShape="1">
          <a:blip r:embed="rId3">
            <a:alphaModFix/>
          </a:blip>
          <a:srcRect b="0" l="13570" r="58097" t="0"/>
          <a:stretch/>
        </p:blipFill>
        <p:spPr>
          <a:xfrm>
            <a:off x="6432725" y="0"/>
            <a:ext cx="27112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4"/>
          <p:cNvSpPr txBox="1"/>
          <p:nvPr>
            <p:ph idx="4294967295" type="title"/>
          </p:nvPr>
        </p:nvSpPr>
        <p:spPr>
          <a:xfrm>
            <a:off x="2041450" y="537500"/>
            <a:ext cx="41094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 txBox="1"/>
          <p:nvPr>
            <p:ph idx="4294967295" type="body"/>
          </p:nvPr>
        </p:nvSpPr>
        <p:spPr>
          <a:xfrm>
            <a:off x="484600" y="1285000"/>
            <a:ext cx="5666100" cy="33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 objetivo del presente proyecto se trata de definir la utilidad </a:t>
            </a:r>
            <a:r>
              <a:rPr lang="es" sz="15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los métodos numéricos para la Ingeniería en Biotecnología o bien para aplicaciones en la Ingeniería Química, enfocado en el área de los procesos químicos  y la pureza de de los productos producidos en un proceso químico de destilación. </a:t>
            </a:r>
            <a:endParaRPr sz="15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5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Además, se podrá delimitar la trascendencia del empleo de los métodos numéricos, de esta manera, se podrá lograr la resolución de una incógnita aplicada a la Biotecnología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898" y="537500"/>
            <a:ext cx="1369400" cy="5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idx="4294967295" type="body"/>
          </p:nvPr>
        </p:nvSpPr>
        <p:spPr>
          <a:xfrm>
            <a:off x="578050" y="1139013"/>
            <a:ext cx="5545800" cy="3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La 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regresión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 lineal es una rama de los 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métodos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numéricos utilizado para medir la correlación de dependencia de los variables dependientes e independientes. Ésta es de gran importancia para la ingeniería ya que con ésta se debate mejor sobre los resultados obtenidos.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En seguimiento al proyecto, el proceso químico de destilación consta de transferir calor a un líquido, esperando vaporizar  sustancias para después condensarse y estudiar así los componentes.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2" name="Google Shape;292;p15"/>
          <p:cNvSpPr txBox="1"/>
          <p:nvPr>
            <p:ph idx="4294967295" type="title"/>
          </p:nvPr>
        </p:nvSpPr>
        <p:spPr>
          <a:xfrm>
            <a:off x="2014600" y="335788"/>
            <a:ext cx="42837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3" name="Google Shape;2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048" y="335787"/>
            <a:ext cx="1369400" cy="5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5"/>
          <p:cNvPicPr preferRelativeResize="0"/>
          <p:nvPr/>
        </p:nvPicPr>
        <p:blipFill rotWithShape="1">
          <a:blip r:embed="rId4">
            <a:alphaModFix/>
          </a:blip>
          <a:srcRect b="0" l="44684" r="19808" t="0"/>
          <a:stretch/>
        </p:blipFill>
        <p:spPr>
          <a:xfrm>
            <a:off x="6432725" y="0"/>
            <a:ext cx="271127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"/>
          <p:cNvSpPr txBox="1"/>
          <p:nvPr>
            <p:ph idx="4294967295" type="body"/>
          </p:nvPr>
        </p:nvSpPr>
        <p:spPr>
          <a:xfrm>
            <a:off x="591475" y="1241250"/>
            <a:ext cx="5666100" cy="36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 proceso químico de destilación se trata de un proceso que implica la conversión de un líquido en vapor que luego se condensa de nuevo a forma líquida. En el presente proyecto, se requiere estudiar la relación entre la pureza del oxígeno producido en un proceso químico de destilación y el nivel de Hidrocarburos presentes en el condensador principal de la unidad de destilación. </a:t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 aplicará el modelo matemático conocido como regresión lineal, para hacer  predicciones de un conjunto de datos dispersos con el objetivo de encontrar la ecuación para hallar una recta aproximada. </a:t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00" name="Google Shape;300;p16"/>
          <p:cNvSpPr txBox="1"/>
          <p:nvPr>
            <p:ph idx="4294967295" type="title"/>
          </p:nvPr>
        </p:nvSpPr>
        <p:spPr>
          <a:xfrm>
            <a:off x="2028025" y="241950"/>
            <a:ext cx="41094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Descripción del problema a resolver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473" y="459900"/>
            <a:ext cx="1369400" cy="5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6"/>
          <p:cNvPicPr preferRelativeResize="0"/>
          <p:nvPr/>
        </p:nvPicPr>
        <p:blipFill rotWithShape="1">
          <a:blip r:embed="rId4">
            <a:alphaModFix/>
          </a:blip>
          <a:srcRect b="0" l="12825" r="12825" t="0"/>
          <a:stretch/>
        </p:blipFill>
        <p:spPr>
          <a:xfrm>
            <a:off x="6432725" y="0"/>
            <a:ext cx="271127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/>
          <p:nvPr>
            <p:ph idx="4294967295" type="body"/>
          </p:nvPr>
        </p:nvSpPr>
        <p:spPr>
          <a:xfrm>
            <a:off x="604902" y="1054449"/>
            <a:ext cx="5666100" cy="3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 regresión lineal intenta modelar la relación entre dos variables ajustando una ecuación lineal a los datos observados. Un diagrama de dispersión puede ser una herramienta útil para determinar la fuerza de la relación entre dos variables.</a:t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Una línea de regresión lineal tiene una ecuación de la forma Y = a + bX, donde X es la variable explicativa, así como Y es la variable dependiente. En este caso, el número de datos (n) fue igual a 20, mientras que el valor de b1 fue igual a 14.947, b0 igual a 74.283, r igual a 0.9367 y el valor final de r^2 fue igual a 0.8774, siendo así una relación fuerte y puede ser usada para planificar. </a:t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8" name="Google Shape;308;p17"/>
          <p:cNvSpPr txBox="1"/>
          <p:nvPr>
            <p:ph idx="4294967295" type="title"/>
          </p:nvPr>
        </p:nvSpPr>
        <p:spPr>
          <a:xfrm>
            <a:off x="2108250" y="379420"/>
            <a:ext cx="41094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263" y="379440"/>
            <a:ext cx="1369400" cy="608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7"/>
          <p:cNvPicPr preferRelativeResize="0"/>
          <p:nvPr/>
        </p:nvPicPr>
        <p:blipFill rotWithShape="1">
          <a:blip r:embed="rId4">
            <a:alphaModFix/>
          </a:blip>
          <a:srcRect b="-44650" l="9420" r="53285" t="44650"/>
          <a:stretch/>
        </p:blipFill>
        <p:spPr>
          <a:xfrm>
            <a:off x="6432723" y="0"/>
            <a:ext cx="271127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17"/>
          <p:cNvPicPr preferRelativeResize="0"/>
          <p:nvPr/>
        </p:nvPicPr>
        <p:blipFill rotWithShape="1">
          <a:blip r:embed="rId5">
            <a:alphaModFix/>
          </a:blip>
          <a:srcRect b="0" l="28926" r="9463" t="0"/>
          <a:stretch/>
        </p:blipFill>
        <p:spPr>
          <a:xfrm>
            <a:off x="6432725" y="2276475"/>
            <a:ext cx="2711275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18"/>
          <p:cNvPicPr preferRelativeResize="0"/>
          <p:nvPr/>
        </p:nvPicPr>
        <p:blipFill rotWithShape="1">
          <a:blip r:embed="rId3">
            <a:alphaModFix/>
          </a:blip>
          <a:srcRect b="8804" l="3334" r="19308" t="26973"/>
          <a:stretch/>
        </p:blipFill>
        <p:spPr>
          <a:xfrm>
            <a:off x="179500" y="520500"/>
            <a:ext cx="8784998" cy="410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19"/>
          <p:cNvPicPr preferRelativeResize="0"/>
          <p:nvPr/>
        </p:nvPicPr>
        <p:blipFill rotWithShape="1">
          <a:blip r:embed="rId3">
            <a:alphaModFix/>
          </a:blip>
          <a:srcRect b="0" l="26611" r="38135" t="0"/>
          <a:stretch/>
        </p:blipFill>
        <p:spPr>
          <a:xfrm>
            <a:off x="6432726" y="0"/>
            <a:ext cx="27112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19"/>
          <p:cNvSpPr txBox="1"/>
          <p:nvPr>
            <p:ph idx="4294967295" type="body"/>
          </p:nvPr>
        </p:nvSpPr>
        <p:spPr>
          <a:xfrm>
            <a:off x="604900" y="1287425"/>
            <a:ext cx="5666100" cy="33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Los procesos de 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destilación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 son comunes dentro de nuestra vida diaria y el conocer sobre el 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cómo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 estas funcionan es fundamental para un buen entendimiento no solo en las 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áreas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químicas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, sino 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también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 en toda la rama de la </a:t>
            </a: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ingeniería. 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Así que gracias a los métodos numéricos, cómo es en este caso la regresión lineal, no solo nos facilita el entendimiento de estos, también nos ayuda a crear conclusiones más certeras y con menor margen de error.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3" name="Google Shape;323;p19"/>
          <p:cNvSpPr txBox="1"/>
          <p:nvPr>
            <p:ph idx="4294967295" type="title"/>
          </p:nvPr>
        </p:nvSpPr>
        <p:spPr>
          <a:xfrm>
            <a:off x="2041450" y="523975"/>
            <a:ext cx="41094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4" name="Google Shape;3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898" y="523975"/>
            <a:ext cx="1369400" cy="5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